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34"/>
  </p:notesMasterIdLst>
  <p:sldIdLst>
    <p:sldId id="306" r:id="rId3"/>
    <p:sldId id="321" r:id="rId4"/>
    <p:sldId id="324" r:id="rId5"/>
    <p:sldId id="325" r:id="rId6"/>
    <p:sldId id="330" r:id="rId7"/>
    <p:sldId id="322" r:id="rId8"/>
    <p:sldId id="326" r:id="rId9"/>
    <p:sldId id="328" r:id="rId10"/>
    <p:sldId id="331" r:id="rId11"/>
    <p:sldId id="323" r:id="rId12"/>
    <p:sldId id="457" r:id="rId13"/>
    <p:sldId id="462" r:id="rId14"/>
    <p:sldId id="460" r:id="rId15"/>
    <p:sldId id="463" r:id="rId16"/>
    <p:sldId id="333" r:id="rId17"/>
    <p:sldId id="334" r:id="rId18"/>
    <p:sldId id="336" r:id="rId19"/>
    <p:sldId id="337" r:id="rId20"/>
    <p:sldId id="338" r:id="rId21"/>
    <p:sldId id="339" r:id="rId22"/>
    <p:sldId id="344" r:id="rId23"/>
    <p:sldId id="345" r:id="rId24"/>
    <p:sldId id="342" r:id="rId25"/>
    <p:sldId id="340" r:id="rId26"/>
    <p:sldId id="346" r:id="rId27"/>
    <p:sldId id="343" r:id="rId28"/>
    <p:sldId id="458" r:id="rId29"/>
    <p:sldId id="348" r:id="rId30"/>
    <p:sldId id="349" r:id="rId31"/>
    <p:sldId id="459" r:id="rId32"/>
    <p:sldId id="35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5552183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0EE8DB-24CA-468A-4E60-79EE2AFAE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886" y="76201"/>
            <a:ext cx="8730229" cy="4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Priprema i izrada košuljice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410200" y="19050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2222" y="2926927"/>
            <a:ext cx="1793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LISTA  POTPISA</a:t>
            </a:r>
            <a:endParaRPr lang="en-US" sz="4000" b="1" dirty="0"/>
          </a:p>
        </p:txBody>
      </p:sp>
      <p:sp>
        <p:nvSpPr>
          <p:cNvPr id="40" name="Rectangle 39"/>
          <p:cNvSpPr/>
          <p:nvPr/>
        </p:nvSpPr>
        <p:spPr>
          <a:xfrm>
            <a:off x="76200" y="4133671"/>
            <a:ext cx="2431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rgbClr val="000000"/>
                </a:solidFill>
              </a:rPr>
              <a:t>- događaj / prilog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novinar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potpisi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u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emitovanju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snimatelj</a:t>
            </a:r>
            <a:r>
              <a:rPr lang="sr-Latn-RS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montažer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467600" y="3352800"/>
            <a:ext cx="90281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ingdings 2"/>
              </a:rPr>
              <a:t></a:t>
            </a:r>
          </a:p>
        </p:txBody>
      </p:sp>
      <p:sp>
        <p:nvSpPr>
          <p:cNvPr id="4" name="Rectangle 3"/>
          <p:cNvSpPr/>
          <p:nvPr/>
        </p:nvSpPr>
        <p:spPr>
          <a:xfrm>
            <a:off x="2905998" y="3212734"/>
            <a:ext cx="22733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</a:t>
            </a:r>
            <a:r>
              <a:rPr lang="en-US" sz="6600" dirty="0">
                <a:solidFill>
                  <a:srgbClr val="000000"/>
                </a:solidFill>
                <a:latin typeface="Wingdings"/>
              </a:rPr>
              <a:t></a:t>
            </a:r>
            <a:endParaRPr lang="en-US" sz="8000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86400" y="3400961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410200" y="51535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514600" y="1938011"/>
            <a:ext cx="0" cy="41008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14536" y="2598297"/>
            <a:ext cx="1305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ŠOT</a:t>
            </a:r>
            <a:r>
              <a:rPr lang="sr-Latn-RS" sz="2000" b="1" dirty="0"/>
              <a:t> </a:t>
            </a:r>
            <a:r>
              <a:rPr lang="sr-Latn-RS" b="1" dirty="0"/>
              <a:t>LISTA</a:t>
            </a:r>
            <a:endParaRPr lang="en-US" sz="44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514600" y="3886765"/>
            <a:ext cx="3810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848646" y="1486210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4893557" y="6418717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REALIZATOR VESTI</a:t>
            </a:r>
            <a:endParaRPr lang="en-US" sz="4400" b="1" dirty="0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6056542" y="4687822"/>
            <a:ext cx="0" cy="56997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>
            <a:off x="6056542" y="3240022"/>
            <a:ext cx="0" cy="26517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>
            <a:off x="5145022" y="3961835"/>
            <a:ext cx="417578" cy="56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ight Arrow 61"/>
          <p:cNvSpPr/>
          <p:nvPr/>
        </p:nvSpPr>
        <p:spPr>
          <a:xfrm>
            <a:off x="6781800" y="3780710"/>
            <a:ext cx="529702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7086600" y="4495800"/>
            <a:ext cx="1688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košuljica</a:t>
            </a:r>
          </a:p>
          <a:p>
            <a:pPr algn="ctr"/>
            <a:r>
              <a:rPr lang="sr-Latn-RS" sz="2400" b="1" dirty="0"/>
              <a:t>1h</a:t>
            </a:r>
          </a:p>
          <a:p>
            <a:pPr algn="ctr"/>
            <a:r>
              <a:rPr lang="sr-Latn-RS" b="1" dirty="0"/>
              <a:t>pre emitovanja</a:t>
            </a:r>
            <a:endParaRPr lang="en-US" sz="4000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0" y="1558635"/>
            <a:ext cx="2238660" cy="156556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0" y="3199101"/>
            <a:ext cx="2238660" cy="167899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5263" y="4952997"/>
            <a:ext cx="2229397" cy="1778728"/>
          </a:xfrm>
          <a:prstGeom prst="rect">
            <a:avLst/>
          </a:prstGeom>
        </p:spPr>
      </p:pic>
      <p:cxnSp>
        <p:nvCxnSpPr>
          <p:cNvPr id="25" name="Straight Connector 24"/>
          <p:cNvCxnSpPr>
            <a:cxnSpLocks/>
          </p:cNvCxnSpPr>
          <p:nvPr/>
        </p:nvCxnSpPr>
        <p:spPr>
          <a:xfrm flipV="1">
            <a:off x="8446612" y="4038599"/>
            <a:ext cx="1383188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9022611" y="2359725"/>
            <a:ext cx="0" cy="35076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cxnSpLocks/>
          </p:cNvCxnSpPr>
          <p:nvPr/>
        </p:nvCxnSpPr>
        <p:spPr>
          <a:xfrm flipH="1">
            <a:off x="9022611" y="2362200"/>
            <a:ext cx="807189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</p:cNvCxnSpPr>
          <p:nvPr/>
        </p:nvCxnSpPr>
        <p:spPr>
          <a:xfrm flipH="1">
            <a:off x="9022611" y="5867400"/>
            <a:ext cx="807189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238C77E-428F-F192-D972-424572C3396B}"/>
              </a:ext>
            </a:extLst>
          </p:cNvPr>
          <p:cNvSpPr txBox="1"/>
          <p:nvPr/>
        </p:nvSpPr>
        <p:spPr>
          <a:xfrm>
            <a:off x="2844015" y="4445169"/>
            <a:ext cx="1688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skica košuljice</a:t>
            </a:r>
          </a:p>
          <a:p>
            <a:pPr algn="ctr"/>
            <a:r>
              <a:rPr lang="sr-Latn-RS" sz="2400" b="1" dirty="0"/>
              <a:t>2h</a:t>
            </a:r>
          </a:p>
          <a:p>
            <a:pPr algn="ctr"/>
            <a:r>
              <a:rPr lang="sr-Latn-RS" b="1" dirty="0"/>
              <a:t>pre emitovanja</a:t>
            </a:r>
            <a:endParaRPr lang="en-US" sz="40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8E08E8-9A35-B4AB-1103-9257E88735E3}"/>
              </a:ext>
            </a:extLst>
          </p:cNvPr>
          <p:cNvSpPr/>
          <p:nvPr/>
        </p:nvSpPr>
        <p:spPr>
          <a:xfrm>
            <a:off x="549169" y="3045525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</p:spTree>
    <p:extLst>
      <p:ext uri="{BB962C8B-B14F-4D97-AF65-F5344CB8AC3E}">
        <p14:creationId xmlns:p14="http://schemas.microsoft.com/office/powerpoint/2010/main" val="194422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" grpId="0"/>
      <p:bldP spid="39" grpId="0"/>
      <p:bldP spid="40" grpId="0"/>
      <p:bldP spid="49" grpId="0"/>
      <p:bldP spid="4" grpId="0"/>
      <p:bldP spid="52" grpId="0"/>
      <p:bldP spid="53" grpId="0"/>
      <p:bldP spid="54" grpId="0"/>
      <p:bldP spid="58" grpId="0"/>
      <p:bldP spid="59" grpId="0"/>
      <p:bldP spid="62" grpId="0" animBg="1"/>
      <p:bldP spid="63" grpId="0"/>
      <p:bldP spid="21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Košuljica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160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VIDEO</a:t>
            </a:r>
          </a:p>
        </p:txBody>
      </p:sp>
      <p:sp>
        <p:nvSpPr>
          <p:cNvPr id="7" name="Rectangle 6"/>
          <p:cNvSpPr/>
          <p:nvPr/>
        </p:nvSpPr>
        <p:spPr>
          <a:xfrm>
            <a:off x="8839200" y="1601117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AUDIO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1601117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OPIS / ŠTA / KAKO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05000" y="2123421"/>
            <a:ext cx="8382000" cy="9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29000" y="1601118"/>
            <a:ext cx="0" cy="51044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686800" y="1600200"/>
            <a:ext cx="0" cy="5105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33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0" y="2677180"/>
            <a:ext cx="68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33600" y="31343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CH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38400" y="35915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57400" y="40487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57400" y="4953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CH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3600" y="5848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33600" y="63054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EXT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991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991600" y="2667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991600" y="31242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991600" y="35814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91600" y="399913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991600" y="49237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991600" y="58381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991600" y="6229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EXT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14800" y="2263035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špica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128117" y="26670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studio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214674" y="31343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prezenter: Jovan jovanović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176944" y="3686603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studio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28117" y="40487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JAT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128117" y="4343400"/>
            <a:ext cx="411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pripremio jovan Jovanović</a:t>
            </a:r>
          </a:p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kamera Marko Marković</a:t>
            </a:r>
          </a:p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montaža Petar Petrović</a:t>
            </a:r>
          </a:p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direktor JAT Branko Branković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191000" y="57912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studio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505199" y="6305490"/>
            <a:ext cx="50291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Izveštač iz Doma Narodne skupštine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1953087" y="26660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1905000" y="31232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05000" y="35804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905000" y="4037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1905000" y="4418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1905000" y="579120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1939031" y="623822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5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0"/>
                            </p:stCondLst>
                            <p:childTnLst>
                              <p:par>
                                <p:cTn id="1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0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5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1BE06-0DDF-3719-1E2E-D03BF7BCA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29ED12-DBA1-A782-E238-70411ED979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286" t="5555" r="9286" b="22223"/>
          <a:stretch>
            <a:fillRect/>
          </a:stretch>
        </p:blipFill>
        <p:spPr>
          <a:xfrm>
            <a:off x="574430" y="105833"/>
            <a:ext cx="11043139" cy="664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65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ACDF7-3278-0D35-DBF7-B56C992C3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EE8BF5-2840-F872-8449-0569CEA0A8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83" y="76200"/>
            <a:ext cx="1189463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2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99A42-CC54-BA59-C8EF-9E6EA512A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A7C93E-49C7-5F00-EA05-C5B88F0A5E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76" t="5573" r="9450" b="23748"/>
          <a:stretch>
            <a:fillRect/>
          </a:stretch>
        </p:blipFill>
        <p:spPr>
          <a:xfrm>
            <a:off x="441960" y="63500"/>
            <a:ext cx="11308080" cy="673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2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Emitovanje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537" y="1513181"/>
            <a:ext cx="7062926" cy="529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Emitovanje </a:t>
            </a: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(posada režije)</a:t>
            </a:r>
            <a:endParaRPr lang="en-US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124200" y="2257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85630" y="22860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448300" y="15721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924800" y="23341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0248900" y="22098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4068746"/>
            <a:ext cx="1890205" cy="141765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03" y="4072294"/>
            <a:ext cx="2121159" cy="141410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145" y="4135459"/>
            <a:ext cx="1801255" cy="135094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791" y="4068746"/>
            <a:ext cx="2128609" cy="1417654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907495" y="1447800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REALIZATOR VESTI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6703" y="3562290"/>
            <a:ext cx="2238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SEKRETAR REŽIJE</a:t>
            </a:r>
            <a:endParaRPr lang="en-US" sz="4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429000" y="3562290"/>
            <a:ext cx="692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EGO</a:t>
            </a:r>
            <a:endParaRPr lang="en-US" sz="4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7644356" y="3659149"/>
            <a:ext cx="1880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VIDEO MIKSER</a:t>
            </a:r>
            <a:endParaRPr lang="en-US" sz="4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0114678" y="3406914"/>
            <a:ext cx="1665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TONSKI </a:t>
            </a:r>
          </a:p>
          <a:p>
            <a:pPr algn="ctr"/>
            <a:r>
              <a:rPr lang="sr-Latn-RS" sz="2000" b="1" dirty="0"/>
              <a:t>REALIZATOR</a:t>
            </a:r>
            <a:endParaRPr lang="en-US" sz="44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76200" y="5486400"/>
            <a:ext cx="242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PLAY OUT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emituje VTR priloge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odbrojava do kraja VTR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info o tonu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743200" y="5486400"/>
            <a:ext cx="1981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CH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potpisi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telopi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kvoteri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62290" y="5503783"/>
            <a:ext cx="22675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VIDEO MIX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bira i prosleđuje video po nalogu realizatora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ubacuje el. grafiku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0038790" y="5458361"/>
            <a:ext cx="2267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AUDIO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bira i prosleđuje ton </a:t>
            </a:r>
          </a:p>
          <a:p>
            <a:r>
              <a:rPr lang="sr-Latn-RS" sz="1600" b="1" dirty="0"/>
              <a:t>    po nalogu realizatora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fono uključenja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externali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692574" y="2743200"/>
            <a:ext cx="3079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daje instrukcije posadi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izdaje komande video mikseru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najavljuje studio ili VTR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izdaje komande EGO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govori poslednje reči priloga</a:t>
            </a:r>
          </a:p>
          <a:p>
            <a:r>
              <a:rPr lang="sr-Latn-RS" sz="1600" b="1" dirty="0">
                <a:solidFill>
                  <a:srgbClr val="C00000"/>
                </a:solidFill>
              </a:rPr>
              <a:t>    ili prezentera</a:t>
            </a:r>
          </a:p>
        </p:txBody>
      </p:sp>
      <p:cxnSp>
        <p:nvCxnSpPr>
          <p:cNvPr id="10" name="Straight Connector 9"/>
          <p:cNvCxnSpPr>
            <a:cxnSpLocks/>
            <a:endCxn id="49" idx="0"/>
          </p:cNvCxnSpPr>
          <p:nvPr/>
        </p:nvCxnSpPr>
        <p:spPr>
          <a:xfrm>
            <a:off x="6877922" y="2209800"/>
            <a:ext cx="40186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endCxn id="49" idx="0"/>
          </p:cNvCxnSpPr>
          <p:nvPr/>
        </p:nvCxnSpPr>
        <p:spPr>
          <a:xfrm flipV="1">
            <a:off x="10896600" y="2209800"/>
            <a:ext cx="0" cy="25217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V="1">
            <a:off x="1146554" y="2209800"/>
            <a:ext cx="0" cy="32837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H="1">
            <a:off x="1146554" y="2209800"/>
            <a:ext cx="41874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 flipV="1">
            <a:off x="3810000" y="2209800"/>
            <a:ext cx="0" cy="27176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V="1">
            <a:off x="8534400" y="2209800"/>
            <a:ext cx="0" cy="22860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68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  <p:bldP spid="48" grpId="0"/>
      <p:bldP spid="49" grpId="0"/>
      <p:bldP spid="55" grpId="0"/>
      <p:bldP spid="58" grpId="0"/>
      <p:bldP spid="59" grpId="0"/>
      <p:bldP spid="60" grpId="0"/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Posada režije u emitovanju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197" y="1465555"/>
            <a:ext cx="7887605" cy="53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Emitovanje </a:t>
            </a: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(ekipa studija)</a:t>
            </a:r>
            <a:endParaRPr lang="en-US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6647" y="3595807"/>
            <a:ext cx="4288353" cy="20313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179" y="4311935"/>
            <a:ext cx="3095642" cy="246986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92" y="3562953"/>
            <a:ext cx="4236561" cy="2380647"/>
          </a:xfrm>
          <a:prstGeom prst="rect">
            <a:avLst/>
          </a:prstGeom>
        </p:spPr>
      </p:pic>
      <p:pic>
        <p:nvPicPr>
          <p:cNvPr id="1026" name="Picture 2" descr="http://www.ghanalive.tv/wp-content/uploads/2016/02/394739825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6505" y="1600200"/>
            <a:ext cx="2300173" cy="23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467600" y="1693081"/>
            <a:ext cx="4165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r-Latn-CS" sz="2400" dirty="0"/>
              <a:t>najkasnije 15 min pre početka emitovanja prezenter mora biti obučen i našminkan</a:t>
            </a:r>
            <a:endParaRPr lang="en-US" sz="2400" dirty="0"/>
          </a:p>
        </p:txBody>
      </p:sp>
      <p:sp>
        <p:nvSpPr>
          <p:cNvPr id="35" name="Rectangle 34"/>
          <p:cNvSpPr/>
          <p:nvPr/>
        </p:nvSpPr>
        <p:spPr>
          <a:xfrm>
            <a:off x="123825" y="1909828"/>
            <a:ext cx="48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r-Latn-CS" sz="2400" dirty="0"/>
              <a:t>najkasnije 5 min pre emitovanja prezenter mora biti u studiju na svojoj poziciji radi poslednje provere promptera, tonske probe i kadriranja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6441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Ekipa studija u emitovanju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 descr="https://www.680news.com/wp-content/blogs.dir/sites/2/2015/02/sun-new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3780" y="1523640"/>
            <a:ext cx="7884440" cy="525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06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Snimanje fono izveštaja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7358" y="2585037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21" name="Rectangle 20"/>
          <p:cNvSpPr/>
          <p:nvPr/>
        </p:nvSpPr>
        <p:spPr>
          <a:xfrm>
            <a:off x="5791200" y="243840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65" name="TextBox 64"/>
          <p:cNvSpPr txBox="1"/>
          <p:nvPr/>
        </p:nvSpPr>
        <p:spPr>
          <a:xfrm>
            <a:off x="6363668" y="1727460"/>
            <a:ext cx="281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dogovor o fono izveštaju</a:t>
            </a:r>
            <a:endParaRPr lang="en-US" sz="4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9286481" y="2743778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30" name="Rounded Rectangle 29"/>
          <p:cNvSpPr/>
          <p:nvPr/>
        </p:nvSpPr>
        <p:spPr>
          <a:xfrm>
            <a:off x="3124200" y="4003179"/>
            <a:ext cx="1676400" cy="53340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TONSKA SOBA</a:t>
            </a:r>
            <a:endParaRPr lang="en-US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94546" y="3944034"/>
            <a:ext cx="2398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/>
              <a:t>snimanje razgovora sa sagovornikom</a:t>
            </a:r>
            <a:endParaRPr lang="en-US" sz="4000" b="1" dirty="0"/>
          </a:p>
        </p:txBody>
      </p:sp>
      <p:sp>
        <p:nvSpPr>
          <p:cNvPr id="35" name="Rectangle 34"/>
          <p:cNvSpPr/>
          <p:nvPr/>
        </p:nvSpPr>
        <p:spPr>
          <a:xfrm>
            <a:off x="5731259" y="42672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5371" y="4731544"/>
            <a:ext cx="1191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2000" b="1" dirty="0"/>
          </a:p>
        </p:txBody>
      </p:sp>
      <p:sp>
        <p:nvSpPr>
          <p:cNvPr id="38" name="Right Arrow 37"/>
          <p:cNvSpPr/>
          <p:nvPr/>
        </p:nvSpPr>
        <p:spPr>
          <a:xfrm rot="5400000">
            <a:off x="6081377" y="5656556"/>
            <a:ext cx="529702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7772400" y="4003345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sp>
        <p:nvSpPr>
          <p:cNvPr id="45" name="Rectangle 44"/>
          <p:cNvSpPr/>
          <p:nvPr/>
        </p:nvSpPr>
        <p:spPr>
          <a:xfrm>
            <a:off x="991931" y="17245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6694" y="1592677"/>
            <a:ext cx="1786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SAGOVORNIK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3962399" y="2441642"/>
            <a:ext cx="2" cy="606358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3964571" y="3657600"/>
            <a:ext cx="0" cy="304800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494963" y="2886670"/>
            <a:ext cx="9348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Wingdings 2"/>
              </a:rPr>
              <a:t>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486400" y="4003178"/>
            <a:ext cx="1676400" cy="53340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VIDEO ARHIV</a:t>
            </a:r>
            <a:endParaRPr lang="en-US" sz="2000" b="1" dirty="0"/>
          </a:p>
        </p:txBody>
      </p:sp>
      <p:sp>
        <p:nvSpPr>
          <p:cNvPr id="48" name="Rectangle 47"/>
          <p:cNvSpPr/>
          <p:nvPr/>
        </p:nvSpPr>
        <p:spPr>
          <a:xfrm>
            <a:off x="5750552" y="55651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3962400" y="4590365"/>
            <a:ext cx="0" cy="5912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62399" y="5181600"/>
            <a:ext cx="176886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6324601" y="4612778"/>
            <a:ext cx="2335" cy="34022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922612" y="5267360"/>
            <a:ext cx="1764189" cy="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cxnSpLocks/>
          </p:cNvCxnSpPr>
          <p:nvPr/>
        </p:nvCxnSpPr>
        <p:spPr>
          <a:xfrm flipV="1">
            <a:off x="8686800" y="4572000"/>
            <a:ext cx="0" cy="685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30" idx="3"/>
          </p:cNvCxnSpPr>
          <p:nvPr/>
        </p:nvCxnSpPr>
        <p:spPr>
          <a:xfrm>
            <a:off x="4800600" y="4269880"/>
            <a:ext cx="381000" cy="2039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5181600" y="3119736"/>
            <a:ext cx="0" cy="11474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5181600" y="3118311"/>
            <a:ext cx="609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cxnSpLocks/>
            <a:endCxn id="44" idx="0"/>
          </p:cNvCxnSpPr>
          <p:nvPr/>
        </p:nvCxnSpPr>
        <p:spPr>
          <a:xfrm flipH="1">
            <a:off x="6324600" y="3581400"/>
            <a:ext cx="1" cy="42177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6790778" y="3118311"/>
            <a:ext cx="18198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39" idx="0"/>
          </p:cNvCxnSpPr>
          <p:nvPr/>
        </p:nvCxnSpPr>
        <p:spPr>
          <a:xfrm flipV="1">
            <a:off x="8610600" y="3121234"/>
            <a:ext cx="0" cy="88211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cxnSpLocks/>
          </p:cNvCxnSpPr>
          <p:nvPr/>
        </p:nvCxnSpPr>
        <p:spPr>
          <a:xfrm flipV="1">
            <a:off x="6316344" y="2145080"/>
            <a:ext cx="0" cy="44572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 flipH="1" flipV="1">
            <a:off x="6338974" y="2145079"/>
            <a:ext cx="2590801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cxnSpLocks/>
          </p:cNvCxnSpPr>
          <p:nvPr/>
        </p:nvCxnSpPr>
        <p:spPr>
          <a:xfrm>
            <a:off x="6934200" y="5105400"/>
            <a:ext cx="152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8458200" y="4572000"/>
            <a:ext cx="0" cy="53340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6806016" y="6324601"/>
            <a:ext cx="1499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5EB624-01BB-1436-78A9-A8C411D53F82}"/>
              </a:ext>
            </a:extLst>
          </p:cNvPr>
          <p:cNvCxnSpPr>
            <a:stCxn id="45" idx="3"/>
          </p:cNvCxnSpPr>
          <p:nvPr/>
        </p:nvCxnSpPr>
        <p:spPr>
          <a:xfrm>
            <a:off x="2287331" y="2386281"/>
            <a:ext cx="1687245" cy="14582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12A7430-8C28-A978-7430-8F981B99856D}"/>
              </a:ext>
            </a:extLst>
          </p:cNvPr>
          <p:cNvSpPr/>
          <p:nvPr/>
        </p:nvSpPr>
        <p:spPr>
          <a:xfrm>
            <a:off x="9067800" y="1495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latin typeface="MS Outlook"/>
              </a:rPr>
              <a:t></a:t>
            </a:r>
          </a:p>
        </p:txBody>
      </p:sp>
    </p:spTree>
    <p:extLst>
      <p:ext uri="{BB962C8B-B14F-4D97-AF65-F5344CB8AC3E}">
        <p14:creationId xmlns:p14="http://schemas.microsoft.com/office/powerpoint/2010/main" val="8851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65" grpId="0"/>
      <p:bldP spid="56" grpId="0"/>
      <p:bldP spid="30" grpId="0" animBg="1"/>
      <p:bldP spid="42" grpId="0"/>
      <p:bldP spid="35" grpId="0"/>
      <p:bldP spid="37" grpId="0"/>
      <p:bldP spid="38" grpId="0" animBg="1"/>
      <p:bldP spid="39" grpId="0" animBg="1"/>
      <p:bldP spid="45" grpId="0"/>
      <p:bldP spid="47" grpId="0"/>
      <p:bldP spid="10" grpId="0"/>
      <p:bldP spid="44" grpId="0" animBg="1"/>
      <p:bldP spid="48" grpId="0"/>
      <p:bldP spid="118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C88FD4-92A1-395B-FC5B-A633F14B0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626" y="1524001"/>
            <a:ext cx="8032747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86ECA4-5449-873E-3B84-353BC68ABC7B}"/>
              </a:ext>
            </a:extLst>
          </p:cNvPr>
          <p:cNvSpPr txBox="1"/>
          <p:nvPr/>
        </p:nvSpPr>
        <p:spPr>
          <a:xfrm>
            <a:off x="0" y="1524000"/>
            <a:ext cx="12115800" cy="5390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Utvrditi koncepciju 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vreme emitovanja (od 20.00 do 24.00 – do prvih preliminarnih rezultata)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400" dirty="0">
                <a:solidFill>
                  <a:prstClr val="black"/>
                </a:solidFill>
              </a:rPr>
              <a:t>studio 1 – urednik/novinar domaćin sa gostima –analitičarima</a:t>
            </a:r>
            <a:endParaRPr lang="hr-HR" sz="2400" dirty="0">
              <a:solidFill>
                <a:prstClr val="black"/>
              </a:solidFill>
              <a:latin typeface="Corbel"/>
            </a:endParaRP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studio 2 - virtuelni studio (novinar domaćin predstavlja pristigle, nezvanične rezultate)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praćenje izabranih biračkih mesta (glasači i kandidati)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dopisništva iz zemlje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uključenje iz štabova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uključenja iz NVO koje se bave preliminarnim rezultatima (CESID...)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uključenja iz RIK (Republička izborna komisija)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odrediti goste-analitičare i dogovoriti njihovo učešće</a:t>
            </a:r>
            <a:endParaRPr lang="hr-HR" sz="2200" dirty="0">
              <a:solidFill>
                <a:prstClr val="black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1791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9A8CF9-15BD-43E5-3725-220EA0CF5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133" y="1581150"/>
            <a:ext cx="9211734" cy="5181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683E40-FA27-4BC4-6B10-64956B054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899" y="1504950"/>
            <a:ext cx="7020201" cy="5276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41BE07-C2B4-F340-D4F3-944D03B35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320" y="1524000"/>
            <a:ext cx="10007357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1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60955-DCCD-E5DA-0C39-2F9BFD3B31AA}"/>
              </a:ext>
            </a:extLst>
          </p:cNvPr>
          <p:cNvSpPr txBox="1"/>
          <p:nvPr/>
        </p:nvSpPr>
        <p:spPr>
          <a:xfrm>
            <a:off x="941041" y="1590169"/>
            <a:ext cx="8763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Definisati el. grafiku i virtuelnu grafiku</a:t>
            </a:r>
          </a:p>
          <a:p>
            <a:pPr marL="118872" algn="just"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pločice za potpis sagovornika i štabova</a:t>
            </a:r>
          </a:p>
          <a:p>
            <a:pPr marL="118872" algn="just"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maska za uključenje</a:t>
            </a:r>
          </a:p>
          <a:p>
            <a:pPr marL="118872" algn="just"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rešenje za prikazivanje rezultata</a:t>
            </a:r>
          </a:p>
          <a:p>
            <a:pPr marL="118872" algn="just"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odrediti broj krolova i njihovu namenu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597E88-F1E6-49D4-A284-A813968FD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58" y="3594111"/>
            <a:ext cx="5641742" cy="30089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47B58B-1489-0315-FB07-3B0CA2921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8785" y="3594112"/>
            <a:ext cx="5257836" cy="29630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D9759B-D7E0-4DE8-4752-AB11B90C8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999" y="1525219"/>
            <a:ext cx="2729101" cy="181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86ECA4-5449-873E-3B84-353BC68ABC7B}"/>
              </a:ext>
            </a:extLst>
          </p:cNvPr>
          <p:cNvSpPr txBox="1"/>
          <p:nvPr/>
        </p:nvSpPr>
        <p:spPr>
          <a:xfrm>
            <a:off x="266700" y="1828800"/>
            <a:ext cx="11658600" cy="4301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Odrediti lokacije za živa uključenja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izborni štabovi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400" dirty="0">
                <a:solidFill>
                  <a:prstClr val="black"/>
                </a:solidFill>
              </a:rPr>
              <a:t>NVO koje se bave praćenjem izbora</a:t>
            </a:r>
            <a:endParaRPr lang="hr-HR" sz="2400" dirty="0">
              <a:solidFill>
                <a:prstClr val="black"/>
              </a:solidFill>
              <a:latin typeface="Corbel"/>
            </a:endParaRPr>
          </a:p>
          <a:p>
            <a:pPr marL="118872" algn="just"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RIK kao zvanična insitucija koja saopštava podatke o izborima (izlaznost, procenat 	   prebrojanih glasova, trenutni reultati, konačni rezultati)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praćenje izabranih biračkih mesta (glasači i kandidati)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dopisništva iz zemlje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uključenje iz štabova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1600" dirty="0">
                <a:solidFill>
                  <a:prstClr val="black"/>
                </a:solidFill>
                <a:latin typeface="Corbe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202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76EDC4-4720-8F1E-B8CA-E48A0A6A9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524000"/>
            <a:ext cx="8458200" cy="52995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AE2258-9EB3-D20B-B10E-C63C81BA8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887" y="1524000"/>
            <a:ext cx="9420225" cy="52941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6C55EC-7E58-82AA-9504-D1F6921FC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699" y="1515437"/>
            <a:ext cx="9372600" cy="5266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BA54B1-2530-DDBC-6B83-ACFBCCF06B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646" y="1537573"/>
            <a:ext cx="9324706" cy="524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60955-DCCD-E5DA-0C39-2F9BFD3B31AA}"/>
              </a:ext>
            </a:extLst>
          </p:cNvPr>
          <p:cNvSpPr txBox="1"/>
          <p:nvPr/>
        </p:nvSpPr>
        <p:spPr>
          <a:xfrm>
            <a:off x="0" y="2133600"/>
            <a:ext cx="12192000" cy="368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Potrebni tehnički kapaciteti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režija+studio (domaćin + analitičari)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virtuelni studio +režija (novinar-voditelj + sagovornici)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ENG ekipe (obične + U Live ranci)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montaže (VTR prilozi izlaska na biračka mesta; ankete posle zatvaranja biračkih mesta...)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RK/SNG za stranačke štabove, NVO i RIK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endParaRPr lang="hr-HR" sz="2200" dirty="0">
              <a:solidFill>
                <a:prstClr val="black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57399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60955-DCCD-E5DA-0C39-2F9BFD3B31AA}"/>
              </a:ext>
            </a:extLst>
          </p:cNvPr>
          <p:cNvSpPr txBox="1"/>
          <p:nvPr/>
        </p:nvSpPr>
        <p:spPr>
          <a:xfrm>
            <a:off x="228600" y="2438400"/>
            <a:ext cx="11353800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EXT za prijem svih dolaznih signala (ENG uključenja, RK, dopisništva...)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praćenje izabranih biračkih mesta (glasači i kandidati)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dopisništva iz zemlje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uključenje iz štabova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uključenja iz NVO koje se bave preliminarnim rezultatima (CESID...)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uključenja iz RIK (Republička izborna komisija)</a:t>
            </a:r>
          </a:p>
        </p:txBody>
      </p:sp>
    </p:spTree>
    <p:extLst>
      <p:ext uri="{BB962C8B-B14F-4D97-AF65-F5344CB8AC3E}">
        <p14:creationId xmlns:p14="http://schemas.microsoft.com/office/powerpoint/2010/main" val="227184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26CDFD-CD5C-2CE1-9DF3-83C07C53D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488121"/>
            <a:ext cx="8353425" cy="5293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736163-923B-5B9D-885C-5FFA9608C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77" y="1488121"/>
            <a:ext cx="10517046" cy="52651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65CB00-8ACC-02E9-6C97-B099A1E21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327" y="1530984"/>
            <a:ext cx="5349344" cy="5265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1AB9B0-99BA-A9F5-A3A4-98FF5CDC82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853" y="1509552"/>
            <a:ext cx="8296291" cy="525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3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6499D7-5613-3BBD-CB2A-7E9DFA59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778" y="1524000"/>
            <a:ext cx="9368444" cy="5257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566201-E5AE-DEBE-8E8C-5024F885F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136" y="1532576"/>
            <a:ext cx="9457728" cy="52406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DDAF10-EE39-9A12-1BA2-71E629CAC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169" y="1533524"/>
            <a:ext cx="7925661" cy="5219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16A482-D73C-A5EC-CB57-E3C42DBAF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0023" y="1532576"/>
            <a:ext cx="8171952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5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Fono izveštaj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466850"/>
            <a:ext cx="7162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5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86ECA4-5449-873E-3B84-353BC68ABC7B}"/>
              </a:ext>
            </a:extLst>
          </p:cNvPr>
          <p:cNvSpPr txBox="1"/>
          <p:nvPr/>
        </p:nvSpPr>
        <p:spPr>
          <a:xfrm>
            <a:off x="228600" y="2286000"/>
            <a:ext cx="11963400" cy="300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Potrebna ekipa realizacije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400" dirty="0">
                <a:solidFill>
                  <a:prstClr val="black"/>
                </a:solidFill>
                <a:latin typeface="Corbel"/>
              </a:rPr>
              <a:t>- program (novinari-izveštači, reporteri na terenu, novinari u DESK-u, voditelji-domaćini)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400" dirty="0">
                <a:solidFill>
                  <a:prstClr val="black"/>
                </a:solidFill>
              </a:rPr>
              <a:t>tehnika – tehničko vođstvo, kontrola kamere, tehničar prenosnih veza)</a:t>
            </a:r>
          </a:p>
          <a:p>
            <a:pPr marL="118872" algn="just">
              <a:lnSpc>
                <a:spcPct val="150000"/>
              </a:lnSpc>
              <a:buSzPct val="80000"/>
              <a:tabLst>
                <a:tab pos="542925" algn="l"/>
              </a:tabLst>
              <a:defRPr/>
            </a:pPr>
            <a:r>
              <a:rPr lang="hr-HR" sz="2400" dirty="0">
                <a:solidFill>
                  <a:prstClr val="black"/>
                </a:solidFill>
                <a:latin typeface="Corbel"/>
              </a:rPr>
              <a:t>	- produkcija – ENG ekipe, montažeri, realizatori video grafike, posada režije, ekipa studija, 	   posada RK + ekipa realizacije za uključenje, ekipa SNG, organizatori)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1600" dirty="0">
                <a:solidFill>
                  <a:prstClr val="black"/>
                </a:solidFill>
                <a:latin typeface="Corbe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2162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F990A8-9DCD-FE99-0F77-50F699121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495425"/>
            <a:ext cx="8001000" cy="5334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6E8992-C7DF-A2C7-F293-B151199A6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1524000"/>
            <a:ext cx="12063486" cy="5133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F2033B-CE42-F068-E8E9-E9C10498F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1522521"/>
            <a:ext cx="7924800" cy="527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9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izveštaj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2700" y="1466850"/>
            <a:ext cx="7086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7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izveštaj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4734" y="1571626"/>
            <a:ext cx="9262531" cy="521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7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817642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57" name="Rectangle 56"/>
          <p:cNvSpPr/>
          <p:nvPr/>
        </p:nvSpPr>
        <p:spPr>
          <a:xfrm>
            <a:off x="6010401" y="14197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447800" y="144780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65" name="TextBox 64"/>
          <p:cNvSpPr txBox="1"/>
          <p:nvPr/>
        </p:nvSpPr>
        <p:spPr>
          <a:xfrm>
            <a:off x="2819400" y="1688068"/>
            <a:ext cx="2768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dogovor o fono uključenju</a:t>
            </a:r>
            <a:endParaRPr lang="en-US" sz="4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7340105" y="1868269"/>
            <a:ext cx="2236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DEŽURNI UREDNIK/</a:t>
            </a:r>
          </a:p>
          <a:p>
            <a:pPr algn="ctr"/>
            <a:r>
              <a:rPr lang="sr-Latn-RS" b="1" dirty="0"/>
              <a:t>NEWS PRODUCER</a:t>
            </a:r>
            <a:endParaRPr lang="en-US" sz="4000" b="1" dirty="0"/>
          </a:p>
        </p:txBody>
      </p:sp>
      <p:sp>
        <p:nvSpPr>
          <p:cNvPr id="45" name="Rectangle 44"/>
          <p:cNvSpPr/>
          <p:nvPr/>
        </p:nvSpPr>
        <p:spPr>
          <a:xfrm>
            <a:off x="4482969" y="2133598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819400" y="2467815"/>
            <a:ext cx="1786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SAGOVORNIK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066800" y="312420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cxnSp>
        <p:nvCxnSpPr>
          <p:cNvPr id="81" name="Straight Connector 80"/>
          <p:cNvCxnSpPr/>
          <p:nvPr/>
        </p:nvCxnSpPr>
        <p:spPr>
          <a:xfrm>
            <a:off x="1981200" y="2590800"/>
            <a:ext cx="0" cy="42320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 flipH="1">
            <a:off x="2590800" y="2133600"/>
            <a:ext cx="32004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66800" y="3733799"/>
            <a:ext cx="4580977" cy="29342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219200" y="360548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43" name="Rectangle 42"/>
          <p:cNvSpPr/>
          <p:nvPr/>
        </p:nvSpPr>
        <p:spPr>
          <a:xfrm>
            <a:off x="4703928" y="3733800"/>
            <a:ext cx="9348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Wingdings 2"/>
              </a:rPr>
              <a:t>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171364" y="3429000"/>
            <a:ext cx="0" cy="41910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14600" y="4267200"/>
            <a:ext cx="1905000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5131392" y="4495800"/>
            <a:ext cx="12108" cy="495331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4343400" y="5305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" name="Rectangle 4"/>
          <p:cNvSpPr/>
          <p:nvPr/>
        </p:nvSpPr>
        <p:spPr>
          <a:xfrm>
            <a:off x="4787387" y="4876800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0000"/>
                </a:solidFill>
                <a:latin typeface="Wingdings"/>
              </a:rPr>
              <a:t>&lt;</a:t>
            </a:r>
            <a:endParaRPr lang="en-US" sz="4400" dirty="0"/>
          </a:p>
        </p:txBody>
      </p:sp>
      <p:sp>
        <p:nvSpPr>
          <p:cNvPr id="28" name="Rectangle 27"/>
          <p:cNvSpPr/>
          <p:nvPr/>
        </p:nvSpPr>
        <p:spPr>
          <a:xfrm>
            <a:off x="7620000" y="3906502"/>
            <a:ext cx="3962400" cy="276159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Right Arrow 8"/>
          <p:cNvSpPr/>
          <p:nvPr/>
        </p:nvSpPr>
        <p:spPr>
          <a:xfrm>
            <a:off x="5791199" y="5073014"/>
            <a:ext cx="1656419" cy="691724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7642183" y="3324586"/>
            <a:ext cx="1676400" cy="53340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STUDIO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630" y="4245758"/>
            <a:ext cx="3699473" cy="2078842"/>
          </a:xfrm>
          <a:prstGeom prst="rect">
            <a:avLst/>
          </a:prstGeom>
        </p:spPr>
      </p:pic>
      <p:cxnSp>
        <p:nvCxnSpPr>
          <p:cNvPr id="32" name="Straight Connector 31"/>
          <p:cNvCxnSpPr>
            <a:cxnSpLocks/>
          </p:cNvCxnSpPr>
          <p:nvPr/>
        </p:nvCxnSpPr>
        <p:spPr>
          <a:xfrm>
            <a:off x="5867400" y="2895600"/>
            <a:ext cx="27432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 flipV="1">
            <a:off x="8610600" y="2918753"/>
            <a:ext cx="0" cy="357318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5791200" y="3124200"/>
            <a:ext cx="25908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370200" y="3124200"/>
            <a:ext cx="0" cy="151871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66800" y="4672904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767839" y="5867400"/>
            <a:ext cx="262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TONSKI REALIZATOR </a:t>
            </a:r>
            <a:endParaRPr lang="en-US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226312" y="3892789"/>
            <a:ext cx="2421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novinar obavlja poziv</a:t>
            </a:r>
            <a:endParaRPr lang="en-US" sz="4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319367" y="4914530"/>
            <a:ext cx="262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/>
              <a:t>prosleđuje vezu u pgm </a:t>
            </a:r>
          </a:p>
          <a:p>
            <a:pPr algn="ctr"/>
            <a:r>
              <a:rPr lang="sr-Latn-RS" b="1" dirty="0"/>
              <a:t>i snima uključenje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7039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7" grpId="0"/>
      <p:bldP spid="21" grpId="0"/>
      <p:bldP spid="65" grpId="0"/>
      <p:bldP spid="56" grpId="0"/>
      <p:bldP spid="45" grpId="0"/>
      <p:bldP spid="47" grpId="0"/>
      <p:bldP spid="44" grpId="0" animBg="1"/>
      <p:bldP spid="2" grpId="0" animBg="1"/>
      <p:bldP spid="41" grpId="0"/>
      <p:bldP spid="43" grpId="0"/>
      <p:bldP spid="50" grpId="0"/>
      <p:bldP spid="5" grpId="0"/>
      <p:bldP spid="28" grpId="0" animBg="1"/>
      <p:bldP spid="9" grpId="0" animBg="1"/>
      <p:bldP spid="30" grpId="0" animBg="1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0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1524607"/>
            <a:ext cx="7162800" cy="525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37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1" y="1495427"/>
            <a:ext cx="7086598" cy="531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49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3759</TotalTime>
  <Words>797</Words>
  <Application>Microsoft Office PowerPoint</Application>
  <PresentationFormat>Widescreen</PresentationFormat>
  <Paragraphs>192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Calibri</vt:lpstr>
      <vt:lpstr>Corbel</vt:lpstr>
      <vt:lpstr>MS Outlook</vt:lpstr>
      <vt:lpstr>Wingdings</vt:lpstr>
      <vt:lpstr>Wingdings 2</vt:lpstr>
      <vt:lpstr>Wingdings 3</vt:lpstr>
      <vt:lpstr>Module</vt:lpstr>
      <vt:lpstr>1_Module</vt:lpstr>
      <vt:lpstr>PowerPoint Presentation</vt:lpstr>
      <vt:lpstr>  Snimanje fono izveštaja</vt:lpstr>
      <vt:lpstr>  Fono izveštaj</vt:lpstr>
      <vt:lpstr> Fono izveštaj</vt:lpstr>
      <vt:lpstr> Fono izveštaj</vt:lpstr>
      <vt:lpstr>  Fono uključenje</vt:lpstr>
      <vt:lpstr> Fono uključenje</vt:lpstr>
      <vt:lpstr> Fono uključenje</vt:lpstr>
      <vt:lpstr> Fono uključenje</vt:lpstr>
      <vt:lpstr>  Priprema i izrada košuljice</vt:lpstr>
      <vt:lpstr> Košuljica - primer</vt:lpstr>
      <vt:lpstr>PowerPoint Presentation</vt:lpstr>
      <vt:lpstr>PowerPoint Presentation</vt:lpstr>
      <vt:lpstr>PowerPoint Presentation</vt:lpstr>
      <vt:lpstr> Emitovanje</vt:lpstr>
      <vt:lpstr>  Emitovanje (posada režije)</vt:lpstr>
      <vt:lpstr> Posada režije u emitovanju</vt:lpstr>
      <vt:lpstr>  Emitovanje (ekipa studija)</vt:lpstr>
      <vt:lpstr> Ekipa studija u emitovanju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744</cp:revision>
  <dcterms:created xsi:type="dcterms:W3CDTF">2006-08-16T00:00:00Z</dcterms:created>
  <dcterms:modified xsi:type="dcterms:W3CDTF">2026-02-21T14:42:42Z</dcterms:modified>
</cp:coreProperties>
</file>